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4382750" cy="81851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17589" y="1143000"/>
            <a:ext cx="5422821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0"/>
            <a:ext cx="14376421" cy="8185150"/>
          </a:xfrm>
          <a:prstGeom prst="rect">
            <a:avLst/>
          </a:prstGeom>
        </p:spPr>
      </p:pic>
      <p:graphicFrame>
        <p:nvGraphicFramePr>
          <p:cNvPr id="4" name="table 4"/>
          <p:cNvGraphicFramePr>
            <a:graphicFrameLocks noGrp="1"/>
          </p:cNvGraphicFramePr>
          <p:nvPr/>
        </p:nvGraphicFramePr>
        <p:xfrm>
          <a:off x="10623530" y="2772380"/>
          <a:ext cx="3393440" cy="5096509"/>
        </p:xfrm>
        <a:graphic>
          <a:graphicData uri="http://schemas.openxmlformats.org/drawingml/2006/table">
            <a:tbl>
              <a:tblPr/>
              <a:tblGrid>
                <a:gridCol w="1642110"/>
                <a:gridCol w="1092200"/>
                <a:gridCol w="659130"/>
              </a:tblGrid>
              <a:tr h="1583689">
                <a:tc rowSpan="2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kern="0" spc="40" dirty="0">
                          <a:solidFill>
                            <a:srgbClr val="30B07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察事故地点，提取容易</a:t>
                      </a:r>
                      <a:r>
                        <a:rPr sz="700" kern="0" spc="30" dirty="0">
                          <a:solidFill>
                            <a:srgbClr val="30B07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灭失的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ts val="845"/>
                        </a:lnSpc>
                        <a:spcBef>
                          <a:spcPts val="705"/>
                        </a:spcBef>
                      </a:pPr>
                      <a:r>
                        <a:rPr sz="700" kern="0" spc="30" dirty="0">
                          <a:solidFill>
                            <a:srgbClr val="40A08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证据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65100" algn="l" rtl="0" eaLnBrk="0">
                        <a:lnSpc>
                          <a:spcPct val="168000"/>
                        </a:lnSpc>
                        <a:spcBef>
                          <a:spcPts val="220"/>
                        </a:spcBef>
                      </a:pPr>
                      <a:r>
                        <a:rPr sz="700" kern="0" spc="2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依法对有关人员进行调查，形成</a:t>
                      </a:r>
                      <a:r>
                        <a:rPr sz="700" kern="0" spc="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sz="700" kern="0" spc="2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技术组调查报告、事故现场勘查</a:t>
                      </a:r>
                      <a:r>
                        <a:rPr sz="700" kern="0" spc="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sz="700" kern="0" spc="20" dirty="0">
                          <a:solidFill>
                            <a:srgbClr val="702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报告、</a:t>
                      </a:r>
                      <a:r>
                        <a:rPr sz="700" kern="0" spc="-130" dirty="0">
                          <a:solidFill>
                            <a:srgbClr val="702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kern="0" spc="2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技术鉴定报告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37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38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155065" algn="l" rtl="0" eaLnBrk="0">
                        <a:lnSpc>
                          <a:spcPts val="845"/>
                        </a:lnSpc>
                        <a:spcBef>
                          <a:spcPts val="215"/>
                        </a:spcBef>
                      </a:pPr>
                      <a:r>
                        <a:rPr sz="700" kern="0" spc="7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技术组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28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65100" algn="l" rtl="0" eaLnBrk="0">
                        <a:lnSpc>
                          <a:spcPts val="850"/>
                        </a:lnSpc>
                        <a:spcBef>
                          <a:spcPts val="220"/>
                        </a:spcBef>
                      </a:pPr>
                      <a:r>
                        <a:rPr sz="700" kern="0" spc="30" dirty="0">
                          <a:solidFill>
                            <a:srgbClr val="7030C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综合组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19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142365" algn="l" rtl="0" eaLnBrk="0">
                        <a:lnSpc>
                          <a:spcPts val="845"/>
                        </a:lnSpc>
                        <a:spcBef>
                          <a:spcPts val="220"/>
                        </a:spcBef>
                      </a:pPr>
                      <a:r>
                        <a:rPr sz="700" kern="0" spc="7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管理组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47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48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26365" algn="l" rtl="0" eaLnBrk="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700" kern="0" spc="50" dirty="0">
                          <a:solidFill>
                            <a:srgbClr val="602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依法对有关人员进</a:t>
                      </a:r>
                      <a:r>
                        <a:rPr sz="700" kern="0" spc="50" dirty="0">
                          <a:solidFill>
                            <a:srgbClr val="70209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行调查，形</a:t>
                      </a:r>
                      <a:r>
                        <a:rPr sz="700" kern="0" spc="40" dirty="0">
                          <a:solidFill>
                            <a:srgbClr val="70209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34620" algn="l" rtl="0" eaLnBrk="0">
                        <a:lnSpc>
                          <a:spcPct val="83000"/>
                        </a:lnSpc>
                        <a:spcBef>
                          <a:spcPts val="0"/>
                        </a:spcBef>
                      </a:pPr>
                      <a:r>
                        <a:rPr sz="700" b="1" kern="0" spc="30" dirty="0">
                          <a:solidFill>
                            <a:srgbClr val="602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管理组调查报告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789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79705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zh-CN" sz="700" kern="0" spc="11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广西壮族自治区</a:t>
                      </a:r>
                      <a:r>
                        <a:rPr sz="700" kern="0" spc="11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人民政府</a:t>
                      </a:r>
                      <a:r>
                        <a:rPr sz="700" kern="0" spc="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批准同意后，组建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179705" algn="l" rtl="0" eaLnBrk="0">
                        <a:lnSpc>
                          <a:spcPts val="850"/>
                        </a:lnSpc>
                        <a:spcBef>
                          <a:spcPts val="600"/>
                        </a:spcBef>
                      </a:pPr>
                      <a:r>
                        <a:rPr sz="700" kern="0" spc="1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事故调查组，通知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179705" algn="l" rtl="0" eaLnBrk="0">
                        <a:lnSpc>
                          <a:spcPts val="850"/>
                        </a:lnSpc>
                        <a:spcBef>
                          <a:spcPts val="650"/>
                        </a:spcBef>
                      </a:pPr>
                      <a:r>
                        <a:rPr sz="700" kern="0" spc="10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各法定成员单位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179705" algn="l" rtl="0" eaLnBrk="0">
                        <a:lnSpc>
                          <a:spcPts val="850"/>
                        </a:lnSpc>
                        <a:spcBef>
                          <a:spcPts val="550"/>
                        </a:spcBef>
                      </a:pPr>
                      <a:r>
                        <a:rPr sz="700" kern="0" spc="10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派员参加事故调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18000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179705" algn="l" rtl="0" eaLnBrk="0">
                        <a:lnSpc>
                          <a:spcPts val="875"/>
                        </a:lnSpc>
                        <a:spcBef>
                          <a:spcPts val="0"/>
                        </a:spcBef>
                      </a:pPr>
                      <a:r>
                        <a:rPr sz="700" kern="0" spc="2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查组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r" rtl="0" eaLnBrk="0">
                        <a:lnSpc>
                          <a:spcPts val="845"/>
                        </a:lnSpc>
                        <a:spcBef>
                          <a:spcPts val="0"/>
                        </a:spcBef>
                      </a:pPr>
                      <a:r>
                        <a:rPr sz="700" kern="0" spc="4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按国务院关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r" rtl="0" eaLnBrk="0">
                        <a:lnSpc>
                          <a:spcPts val="845"/>
                        </a:lnSpc>
                        <a:spcBef>
                          <a:spcPts val="855"/>
                        </a:spcBef>
                      </a:pPr>
                      <a:r>
                        <a:rPr sz="700" kern="0" spc="3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于煤矿特大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r" rtl="0" eaLnBrk="0">
                        <a:lnSpc>
                          <a:spcPts val="850"/>
                        </a:lnSpc>
                        <a:spcBef>
                          <a:spcPts val="1105"/>
                        </a:spcBef>
                      </a:pPr>
                      <a:r>
                        <a:rPr sz="700" kern="0" spc="40" dirty="0">
                          <a:solidFill>
                            <a:srgbClr val="702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事故调查相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r" rtl="0" eaLnBrk="0">
                        <a:lnSpc>
                          <a:spcPts val="850"/>
                        </a:lnSpc>
                        <a:spcBef>
                          <a:spcPts val="850"/>
                        </a:spcBef>
                      </a:pPr>
                      <a:r>
                        <a:rPr sz="700" kern="0" spc="3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关规定组建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r" rtl="0" eaLnBrk="0">
                        <a:lnSpc>
                          <a:spcPts val="850"/>
                        </a:lnSpc>
                        <a:spcBef>
                          <a:spcPts val="5"/>
                        </a:spcBef>
                      </a:pPr>
                      <a:r>
                        <a:rPr sz="700" kern="0" spc="4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事故调查组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12820">
                <a:tc v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5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676910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b="1" kern="0" spc="1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召开调查组会议：宣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676910" algn="l" rtl="0" eaLnBrk="0">
                        <a:lnSpc>
                          <a:spcPct val="89000"/>
                        </a:lnSpc>
                        <a:spcBef>
                          <a:spcPts val="910"/>
                        </a:spcBef>
                      </a:pPr>
                      <a:r>
                        <a:rPr sz="700" b="1" kern="0" spc="1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布调查组成立，通报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676910" algn="l" rtl="0" eaLnBrk="0">
                        <a:lnSpc>
                          <a:spcPts val="1800"/>
                        </a:lnSpc>
                      </a:pPr>
                      <a:r>
                        <a:rPr sz="700" b="1" kern="0" spc="1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事故情况，宣布调查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676910" algn="l" rtl="0" eaLnBrk="0">
                        <a:lnSpc>
                          <a:spcPts val="845"/>
                        </a:lnSpc>
                        <a:spcBef>
                          <a:spcPts val="1055"/>
                        </a:spcBef>
                      </a:pPr>
                      <a:r>
                        <a:rPr sz="700" b="1" kern="0" spc="3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纪律；启动调查取证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</a:pPr>
                      <a:endParaRPr sz="8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675640" algn="l" rtl="0" eaLnBrk="0">
                        <a:lnSpc>
                          <a:spcPts val="850"/>
                        </a:lnSpc>
                        <a:spcBef>
                          <a:spcPts val="0"/>
                        </a:spcBef>
                      </a:pPr>
                      <a:r>
                        <a:rPr sz="700" kern="0" spc="20" dirty="0">
                          <a:solidFill>
                            <a:srgbClr val="7030C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工作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6"/>
          <p:cNvGraphicFramePr>
            <a:graphicFrameLocks noGrp="1"/>
          </p:cNvGraphicFramePr>
          <p:nvPr/>
        </p:nvGraphicFramePr>
        <p:xfrm>
          <a:off x="482541" y="4423474"/>
          <a:ext cx="9665334" cy="1548130"/>
        </p:xfrm>
        <a:graphic>
          <a:graphicData uri="http://schemas.openxmlformats.org/drawingml/2006/table">
            <a:tbl>
              <a:tblPr/>
              <a:tblGrid>
                <a:gridCol w="850900"/>
                <a:gridCol w="1076960"/>
                <a:gridCol w="3522979"/>
                <a:gridCol w="4214495"/>
              </a:tblGrid>
              <a:tr h="154813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95000"/>
                        </a:lnSpc>
                        <a:spcBef>
                          <a:spcPts val="0"/>
                        </a:spcBef>
                      </a:pPr>
                      <a:r>
                        <a:rPr sz="700" kern="0" spc="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重大事故</a:t>
                      </a:r>
                      <a:r>
                        <a:rPr sz="700" kern="0" spc="0" dirty="0">
                          <a:solidFill>
                            <a:srgbClr val="90D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：广西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94000"/>
                        </a:lnSpc>
                        <a:spcBef>
                          <a:spcPts val="200"/>
                        </a:spcBef>
                      </a:pPr>
                      <a:r>
                        <a:rPr sz="700" kern="0" spc="110" dirty="0">
                          <a:solidFill>
                            <a:srgbClr val="60A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局公布事故信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96000"/>
                        </a:lnSpc>
                        <a:spcBef>
                          <a:spcPts val="65"/>
                        </a:spcBef>
                      </a:pPr>
                      <a:r>
                        <a:rPr sz="700" kern="0" spc="80" dirty="0">
                          <a:solidFill>
                            <a:srgbClr val="6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息</a:t>
                      </a:r>
                      <a:r>
                        <a:rPr sz="700" kern="0" spc="-180" dirty="0">
                          <a:solidFill>
                            <a:srgbClr val="6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kern="0" spc="80" dirty="0">
                          <a:solidFill>
                            <a:srgbClr val="7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和调查处理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83000"/>
                        </a:lnSpc>
                        <a:spcBef>
                          <a:spcPts val="190"/>
                        </a:spcBef>
                      </a:pPr>
                      <a:r>
                        <a:rPr sz="700" kern="0" spc="-10" dirty="0">
                          <a:solidFill>
                            <a:srgbClr val="7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结果，在广西局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ts val="995"/>
                        </a:lnSpc>
                      </a:pPr>
                      <a:r>
                        <a:rPr sz="700" kern="0" spc="110" dirty="0">
                          <a:solidFill>
                            <a:srgbClr val="7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网站公布事故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94000"/>
                        </a:lnSpc>
                        <a:spcBef>
                          <a:spcPts val="300"/>
                        </a:spcBef>
                      </a:pPr>
                      <a:r>
                        <a:rPr sz="700" kern="0" spc="-10" dirty="0">
                          <a:solidFill>
                            <a:srgbClr val="60B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调查报告，整理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94000"/>
                        </a:lnSpc>
                        <a:spcBef>
                          <a:spcPts val="215"/>
                        </a:spcBef>
                      </a:pPr>
                      <a:r>
                        <a:rPr sz="700" kern="0" spc="-10" dirty="0">
                          <a:solidFill>
                            <a:srgbClr val="7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事故档案，督促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89000"/>
                        </a:lnSpc>
                        <a:spcBef>
                          <a:spcPts val="210"/>
                        </a:spcBef>
                      </a:pPr>
                      <a:r>
                        <a:rPr sz="700" kern="0" spc="110" dirty="0">
                          <a:solidFill>
                            <a:srgbClr val="60A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有关单位落实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94000"/>
                        </a:lnSpc>
                        <a:spcBef>
                          <a:spcPts val="5"/>
                        </a:spcBef>
                      </a:pPr>
                      <a:r>
                        <a:rPr sz="700" kern="0" spc="110" dirty="0">
                          <a:solidFill>
                            <a:srgbClr val="70A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事故批复意见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95000"/>
                        </a:lnSpc>
                        <a:spcBef>
                          <a:spcPts val="160"/>
                        </a:spcBef>
                      </a:pPr>
                      <a:r>
                        <a:rPr sz="700" kern="0" spc="40" dirty="0">
                          <a:solidFill>
                            <a:srgbClr val="8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及防范措施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127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30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29870" algn="l" rtl="0" eaLnBrk="0">
                        <a:lnSpc>
                          <a:spcPct val="95000"/>
                        </a:lnSpc>
                      </a:pPr>
                      <a:r>
                        <a:rPr sz="700" b="1" kern="0" spc="-3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特大事故</a:t>
                      </a:r>
                      <a:r>
                        <a:rPr sz="700" b="1" kern="0" spc="-30" dirty="0">
                          <a:solidFill>
                            <a:srgbClr val="90D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：</a:t>
                      </a:r>
                      <a:r>
                        <a:rPr sz="700" kern="0" spc="-30" dirty="0">
                          <a:solidFill>
                            <a:srgbClr val="90D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</a:t>
                      </a:r>
                      <a:r>
                        <a:rPr sz="700" kern="0" spc="-120" dirty="0">
                          <a:solidFill>
                            <a:srgbClr val="90D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kern="0" spc="-30" dirty="0">
                          <a:solidFill>
                            <a:srgbClr val="90D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家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94000"/>
                        </a:lnSpc>
                        <a:spcBef>
                          <a:spcPts val="215"/>
                        </a:spcBef>
                      </a:pPr>
                      <a:r>
                        <a:rPr sz="700" kern="0" spc="120" dirty="0">
                          <a:solidFill>
                            <a:srgbClr val="60A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局公布事故信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96000"/>
                        </a:lnSpc>
                        <a:spcBef>
                          <a:spcPts val="215"/>
                        </a:spcBef>
                      </a:pPr>
                      <a:r>
                        <a:rPr sz="700" kern="0" spc="110" dirty="0">
                          <a:solidFill>
                            <a:srgbClr val="7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息和调查处理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95000"/>
                        </a:lnSpc>
                        <a:spcBef>
                          <a:spcPts val="190"/>
                        </a:spcBef>
                      </a:pPr>
                      <a:r>
                        <a:rPr sz="700" kern="0" spc="0" dirty="0">
                          <a:solidFill>
                            <a:srgbClr val="7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结果，在国家局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77000"/>
                        </a:lnSpc>
                        <a:spcBef>
                          <a:spcPts val="195"/>
                        </a:spcBef>
                      </a:pPr>
                      <a:r>
                        <a:rPr sz="700" kern="0" spc="120" dirty="0">
                          <a:solidFill>
                            <a:srgbClr val="7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网站公布事故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88000"/>
                        </a:lnSpc>
                        <a:spcBef>
                          <a:spcPts val="0"/>
                        </a:spcBef>
                      </a:pPr>
                      <a:r>
                        <a:rPr sz="700" kern="0" spc="-10" dirty="0">
                          <a:solidFill>
                            <a:srgbClr val="60B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调查报告，整理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94000"/>
                        </a:lnSpc>
                        <a:spcBef>
                          <a:spcPts val="215"/>
                        </a:spcBef>
                      </a:pPr>
                      <a:r>
                        <a:rPr sz="700" kern="0" spc="-10" dirty="0">
                          <a:solidFill>
                            <a:srgbClr val="7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事故档案，督促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95000"/>
                        </a:lnSpc>
                        <a:spcBef>
                          <a:spcPts val="215"/>
                        </a:spcBef>
                      </a:pPr>
                      <a:r>
                        <a:rPr sz="700" kern="0" spc="120" dirty="0">
                          <a:solidFill>
                            <a:srgbClr val="60A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有关单位落实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95000"/>
                        </a:lnSpc>
                        <a:spcBef>
                          <a:spcPts val="195"/>
                        </a:spcBef>
                      </a:pPr>
                      <a:r>
                        <a:rPr sz="700" kern="0" spc="120" dirty="0">
                          <a:solidFill>
                            <a:srgbClr val="70B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事故批复意见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28600" algn="l" rtl="0" eaLnBrk="0">
                        <a:lnSpc>
                          <a:spcPct val="95000"/>
                        </a:lnSpc>
                        <a:spcBef>
                          <a:spcPts val="210"/>
                        </a:spcBef>
                      </a:pPr>
                      <a:r>
                        <a:rPr sz="700" kern="0" spc="50" dirty="0">
                          <a:solidFill>
                            <a:srgbClr val="80B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及防范措施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7000"/>
                        </a:lnSpc>
                      </a:pPr>
                      <a:endParaRPr sz="5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18440" algn="l" rtl="0" eaLnBrk="0">
                        <a:lnSpc>
                          <a:spcPts val="850"/>
                        </a:lnSpc>
                      </a:pPr>
                      <a:r>
                        <a:rPr sz="700" kern="0" spc="90" dirty="0">
                          <a:solidFill>
                            <a:srgbClr val="8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事故所在地人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18440" algn="l" rtl="0" eaLnBrk="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700" kern="0" spc="90" dirty="0">
                          <a:solidFill>
                            <a:srgbClr val="7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民政府及相关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18440" algn="l" rtl="0" eaLnBrk="0">
                        <a:lnSpc>
                          <a:spcPts val="845"/>
                        </a:lnSpc>
                        <a:spcBef>
                          <a:spcPts val="710"/>
                        </a:spcBef>
                      </a:pPr>
                      <a:r>
                        <a:rPr sz="700" kern="0" spc="90" dirty="0">
                          <a:solidFill>
                            <a:srgbClr val="7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部门对事故有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18440" algn="l" rtl="0" eaLnBrk="0">
                        <a:lnSpc>
                          <a:spcPts val="845"/>
                        </a:lnSpc>
                        <a:spcBef>
                          <a:spcPts val="705"/>
                        </a:spcBef>
                      </a:pPr>
                      <a:r>
                        <a:rPr sz="700" kern="0" spc="90" dirty="0">
                          <a:solidFill>
                            <a:srgbClr val="80A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关责任人进行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18440" algn="l" rtl="0" eaLnBrk="0">
                        <a:lnSpc>
                          <a:spcPts val="850"/>
                        </a:lnSpc>
                        <a:spcBef>
                          <a:spcPts val="655"/>
                        </a:spcBef>
                      </a:pPr>
                      <a:r>
                        <a:rPr sz="700" kern="0" spc="90" dirty="0">
                          <a:solidFill>
                            <a:srgbClr val="7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处理，落实防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</a:pPr>
                      <a:endParaRPr sz="6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18440" algn="l" rtl="0" eaLnBrk="0">
                        <a:lnSpc>
                          <a:spcPts val="850"/>
                        </a:lnSpc>
                        <a:spcBef>
                          <a:spcPts val="0"/>
                        </a:spcBef>
                      </a:pPr>
                      <a:r>
                        <a:rPr sz="700" kern="0" spc="30" dirty="0">
                          <a:solidFill>
                            <a:srgbClr val="80A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范措施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8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696210" algn="l" rtl="0" eaLnBrk="0">
                        <a:lnSpc>
                          <a:spcPct val="100000"/>
                        </a:lnSpc>
                      </a:pPr>
                      <a:r>
                        <a:rPr sz="700" kern="0" spc="30" dirty="0">
                          <a:solidFill>
                            <a:srgbClr val="6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由监察委组织成立责任追究组，对相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r" rtl="0" eaLnBrk="0">
                        <a:lnSpc>
                          <a:spcPts val="845"/>
                        </a:lnSpc>
                        <a:spcBef>
                          <a:spcPts val="910"/>
                        </a:spcBef>
                      </a:pPr>
                      <a:r>
                        <a:rPr sz="700" kern="0" spc="5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关责任人员提出处理意</a:t>
                      </a:r>
                      <a:r>
                        <a:rPr sz="700" kern="0" spc="4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见，形成责任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69621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700" kern="0" spc="4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追究报告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483903" y="1597361"/>
          <a:ext cx="9345930" cy="888365"/>
        </p:xfrm>
        <a:graphic>
          <a:graphicData uri="http://schemas.openxmlformats.org/drawingml/2006/table">
            <a:tbl>
              <a:tblPr/>
              <a:tblGrid>
                <a:gridCol w="822325"/>
                <a:gridCol w="1654810"/>
                <a:gridCol w="1838960"/>
                <a:gridCol w="1800225"/>
                <a:gridCol w="3229610"/>
              </a:tblGrid>
              <a:tr h="88836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ts val="845"/>
                        </a:lnSpc>
                        <a:spcBef>
                          <a:spcPts val="0"/>
                        </a:spcBef>
                      </a:pPr>
                      <a:r>
                        <a:rPr sz="700" b="1" kern="0" spc="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煤</a:t>
                      </a:r>
                      <a:r>
                        <a:rPr sz="700" kern="0" spc="-10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b="1" kern="0" spc="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矿</a:t>
                      </a:r>
                      <a:r>
                        <a:rPr sz="700" kern="0" spc="-11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b="1" kern="0" spc="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发</a:t>
                      </a:r>
                      <a:r>
                        <a:rPr sz="700" kern="0" spc="-12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b="1" kern="0" spc="0" dirty="0">
                          <a:solidFill>
                            <a:srgbClr val="F02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生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6000"/>
                        </a:lnSpc>
                      </a:pPr>
                      <a:endParaRPr sz="1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ts val="845"/>
                        </a:lnSpc>
                        <a:spcBef>
                          <a:spcPts val="5"/>
                        </a:spcBef>
                      </a:pPr>
                      <a:r>
                        <a:rPr sz="700" b="1" kern="0" spc="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重</a:t>
                      </a:r>
                      <a:r>
                        <a:rPr sz="700" kern="0" spc="-10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b="1" kern="0" spc="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特</a:t>
                      </a:r>
                      <a:r>
                        <a:rPr sz="700" kern="0" spc="-13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b="1" kern="0" spc="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大</a:t>
                      </a:r>
                      <a:r>
                        <a:rPr sz="700" kern="0" spc="-13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b="1" kern="0" spc="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</a:t>
                      </a:r>
                      <a:r>
                        <a:rPr sz="700" kern="0" spc="-12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b="1" kern="0" spc="0" dirty="0">
                          <a:solidFill>
                            <a:srgbClr val="F01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故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sz="8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55270" algn="l" rtl="0" eaLnBrk="0">
                        <a:lnSpc>
                          <a:spcPts val="850"/>
                        </a:lnSpc>
                      </a:pPr>
                      <a:r>
                        <a:rPr sz="700" kern="0" spc="5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事故现场有关人员必须立即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11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76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55270" algn="l" rtl="0" eaLnBrk="0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700" kern="0" spc="4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报告矿长或相关主管人员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45110" algn="l" rtl="0" eaLnBrk="0">
                        <a:lnSpc>
                          <a:spcPct val="89000"/>
                        </a:lnSpc>
                        <a:spcBef>
                          <a:spcPts val="0"/>
                        </a:spcBef>
                      </a:pPr>
                      <a:r>
                        <a:rPr sz="700" kern="0" spc="5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矿长或有关主管人员必须立即采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45110" algn="l" rtl="0" eaLnBrk="0">
                        <a:lnSpc>
                          <a:spcPts val="1550"/>
                        </a:lnSpc>
                      </a:pPr>
                      <a:r>
                        <a:rPr sz="700" kern="0" spc="5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取措施组织抢救、保护现场；矿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45110" algn="l" rtl="0" eaLnBrk="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sz="700" kern="0" spc="5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长必须立即地方人民政府及相关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45110" algn="l" rtl="0" eaLnBrk="0">
                        <a:lnSpc>
                          <a:spcPts val="845"/>
                        </a:lnSpc>
                        <a:spcBef>
                          <a:spcPts val="760"/>
                        </a:spcBef>
                      </a:pPr>
                      <a:r>
                        <a:rPr sz="700" kern="0" spc="50" dirty="0">
                          <a:solidFill>
                            <a:srgbClr val="D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部门和国家矿山安全监察局</a:t>
                      </a:r>
                      <a:r>
                        <a:rPr lang="zh-CN" sz="700" kern="0" spc="50" dirty="0">
                          <a:solidFill>
                            <a:srgbClr val="D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广西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16000"/>
                        </a:lnSpc>
                      </a:pPr>
                      <a:endParaRPr sz="5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45110" algn="l" rtl="0" eaLnBrk="0">
                        <a:lnSpc>
                          <a:spcPct val="83000"/>
                        </a:lnSpc>
                        <a:spcBef>
                          <a:spcPts val="5"/>
                        </a:spcBef>
                      </a:pPr>
                      <a:r>
                        <a:rPr sz="700" kern="0" spc="11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局(以下简称广西局)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218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4000"/>
                        </a:lnSpc>
                      </a:pPr>
                      <a:endParaRPr sz="4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47650" algn="l" rtl="0" eaLnBrk="0">
                        <a:lnSpc>
                          <a:spcPct val="89000"/>
                        </a:lnSpc>
                        <a:spcBef>
                          <a:spcPts val="5"/>
                        </a:spcBef>
                      </a:pPr>
                      <a:r>
                        <a:rPr sz="700" kern="0" spc="8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地方政府及有关部门、广西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47650" algn="l" rtl="0" eaLnBrk="0">
                        <a:lnSpc>
                          <a:spcPts val="1645"/>
                        </a:lnSpc>
                      </a:pPr>
                      <a:r>
                        <a:rPr sz="700" kern="0" spc="8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局接到事故报告后，</a:t>
                      </a:r>
                      <a:r>
                        <a:rPr sz="700" kern="0" spc="7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立即核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47650" algn="l" rtl="0" eaLnBrk="0">
                        <a:lnSpc>
                          <a:spcPts val="845"/>
                        </a:lnSpc>
                        <a:spcBef>
                          <a:spcPts val="805"/>
                        </a:spcBef>
                      </a:pPr>
                      <a:r>
                        <a:rPr sz="700" kern="0" spc="80" dirty="0">
                          <a:solidFill>
                            <a:srgbClr val="C04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实情况，分别逐级按规定要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4000"/>
                        </a:lnSpc>
                      </a:pPr>
                      <a:endParaRPr sz="6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47650" algn="l" rtl="0" eaLnBrk="0">
                        <a:lnSpc>
                          <a:spcPts val="845"/>
                        </a:lnSpc>
                        <a:spcBef>
                          <a:spcPts val="5"/>
                        </a:spcBef>
                      </a:pPr>
                      <a:r>
                        <a:rPr sz="700" kern="0" spc="30" dirty="0">
                          <a:solidFill>
                            <a:srgbClr val="D04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求上报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20000"/>
                        </a:lnSpc>
                      </a:pPr>
                      <a:endParaRPr sz="10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10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r" rtl="0" eaLnBrk="0">
                        <a:lnSpc>
                          <a:spcPct val="89000"/>
                        </a:lnSpc>
                      </a:pPr>
                      <a:r>
                        <a:rPr sz="700" kern="0" spc="60" dirty="0">
                          <a:solidFill>
                            <a:srgbClr val="F0302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特大事故</a:t>
                      </a:r>
                      <a:r>
                        <a:rPr sz="700" kern="0" spc="60" dirty="0">
                          <a:solidFill>
                            <a:srgbClr val="205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：</a:t>
                      </a:r>
                      <a:r>
                        <a:rPr sz="700" kern="0" spc="60" dirty="0">
                          <a:solidFill>
                            <a:srgbClr val="40B07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国家矿山</a:t>
                      </a:r>
                      <a:r>
                        <a:rPr sz="700" kern="0" spc="50" dirty="0">
                          <a:solidFill>
                            <a:srgbClr val="40B07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安全监察局(以下简称国家局)、广西局启动应急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r" rtl="0" eaLnBrk="0">
                        <a:lnSpc>
                          <a:spcPts val="1650"/>
                        </a:lnSpc>
                      </a:pPr>
                      <a:r>
                        <a:rPr sz="700" kern="0" spc="60" dirty="0">
                          <a:solidFill>
                            <a:srgbClr val="40B07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救援预案，聘请相关技术专</a:t>
                      </a:r>
                      <a:r>
                        <a:rPr sz="700" kern="0" spc="50" dirty="0">
                          <a:solidFill>
                            <a:srgbClr val="40B07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家，分别由国家局、广西局负责人带队赶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7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352425" algn="l" rtl="0" eaLnBrk="0">
                        <a:lnSpc>
                          <a:spcPts val="845"/>
                        </a:lnSpc>
                        <a:spcBef>
                          <a:spcPts val="0"/>
                        </a:spcBef>
                      </a:pPr>
                      <a:r>
                        <a:rPr sz="700" kern="0" spc="40" dirty="0">
                          <a:solidFill>
                            <a:srgbClr val="30C07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赴煤矿事故现场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extbox 10"/>
          <p:cNvSpPr/>
          <p:nvPr/>
        </p:nvSpPr>
        <p:spPr>
          <a:xfrm>
            <a:off x="469900" y="2828925"/>
            <a:ext cx="9472295" cy="8820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100000"/>
              </a:lnSpc>
            </a:pPr>
            <a:r>
              <a:rPr sz="700" kern="0" spc="50" dirty="0">
                <a:solidFill>
                  <a:srgbClr val="4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</a:t>
            </a:r>
            <a:r>
              <a:rPr lang="zh-CN" sz="700" kern="0" spc="50" dirty="0">
                <a:solidFill>
                  <a:srgbClr val="4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广西</a:t>
            </a:r>
            <a:r>
              <a:rPr sz="700" kern="0" spc="50" dirty="0">
                <a:solidFill>
                  <a:srgbClr val="4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全</a:t>
            </a:r>
            <a:r>
              <a:rPr lang="zh-CN" sz="700" kern="0" spc="50" dirty="0">
                <a:solidFill>
                  <a:srgbClr val="4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区</a:t>
            </a:r>
            <a:r>
              <a:rPr sz="700" kern="0" spc="50" dirty="0">
                <a:solidFill>
                  <a:srgbClr val="4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范围内通报事故情况；填报安全生产事故报告单、进</a:t>
            </a:r>
            <a:r>
              <a:rPr sz="700" kern="0" spc="40" dirty="0">
                <a:solidFill>
                  <a:srgbClr val="4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入事故直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6483350" algn="l" rtl="0" eaLnBrk="0">
              <a:lnSpc>
                <a:spcPts val="845"/>
              </a:lnSpc>
              <a:spcBef>
                <a:spcPts val="765"/>
              </a:spcBef>
            </a:pPr>
            <a:r>
              <a:rPr sz="700" kern="0" spc="40" dirty="0">
                <a:solidFill>
                  <a:srgbClr val="3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报系统进行网络直报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algn="l" rtl="0" eaLnBrk="0">
              <a:lnSpc>
                <a:spcPct val="100000"/>
              </a:lnSpc>
              <a:spcBef>
                <a:spcPts val="1200"/>
              </a:spcBef>
            </a:pPr>
            <a:r>
              <a:rPr sz="700" kern="0" spc="210" dirty="0">
                <a:solidFill>
                  <a:srgbClr val="3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评估：对事故防范措施落实</a:t>
            </a:r>
            <a:r>
              <a:rPr sz="700" kern="0" spc="200" dirty="0">
                <a:solidFill>
                  <a:srgbClr val="3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、责任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algn="l" rtl="0" eaLnBrk="0">
              <a:lnSpc>
                <a:spcPct val="100000"/>
              </a:lnSpc>
              <a:spcBef>
                <a:spcPts val="265"/>
              </a:spcBef>
            </a:pPr>
            <a:r>
              <a:rPr sz="700" kern="0" spc="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</a:t>
            </a:r>
            <a:r>
              <a:rPr sz="700" kern="0" spc="-8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员</a:t>
            </a:r>
            <a:r>
              <a:rPr sz="700" kern="0" spc="-8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责</a:t>
            </a:r>
            <a:r>
              <a:rPr sz="700" kern="0" spc="-10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任</a:t>
            </a:r>
            <a:r>
              <a:rPr sz="700" kern="0" spc="-11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追</a:t>
            </a:r>
            <a:r>
              <a:rPr sz="700" kern="0" spc="-7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7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究</a:t>
            </a:r>
            <a:r>
              <a:rPr sz="700" kern="0" spc="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</a:t>
            </a:r>
            <a:r>
              <a:rPr sz="700" kern="0" spc="-10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事</a:t>
            </a:r>
            <a:r>
              <a:rPr sz="700" kern="0" spc="-13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700" kern="0" spc="-14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矿</a:t>
            </a:r>
            <a:r>
              <a:rPr sz="700" kern="0" spc="-14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井</a:t>
            </a:r>
            <a:r>
              <a:rPr sz="700" kern="0" spc="-12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关</a:t>
            </a:r>
            <a:r>
              <a:rPr sz="700" kern="0" spc="-7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闭</a:t>
            </a:r>
            <a:r>
              <a:rPr sz="700" kern="0" spc="-13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等</a:t>
            </a:r>
            <a:r>
              <a:rPr sz="700" kern="0" spc="-13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208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情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rtl="0" eaLnBrk="0">
              <a:lnSpc>
                <a:spcPct val="126000"/>
              </a:lnSpc>
            </a:pPr>
            <a:endParaRPr sz="2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100000"/>
              </a:lnSpc>
              <a:spcBef>
                <a:spcPts val="0"/>
              </a:spcBef>
            </a:pPr>
            <a:r>
              <a:rPr sz="700" kern="0" spc="200" dirty="0">
                <a:solidFill>
                  <a:srgbClr val="2070C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况进行综合评估，形成评估报告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aphicFrame>
        <p:nvGraphicFramePr>
          <p:cNvPr id="12" name="table 12"/>
          <p:cNvGraphicFramePr>
            <a:graphicFrameLocks noGrp="1"/>
          </p:cNvGraphicFramePr>
          <p:nvPr/>
        </p:nvGraphicFramePr>
        <p:xfrm>
          <a:off x="482541" y="6392316"/>
          <a:ext cx="9666605" cy="710565"/>
        </p:xfrm>
        <a:graphic>
          <a:graphicData uri="http://schemas.openxmlformats.org/drawingml/2006/table">
            <a:tbl>
              <a:tblPr/>
              <a:tblGrid>
                <a:gridCol w="1202690"/>
                <a:gridCol w="1800225"/>
                <a:gridCol w="1440180"/>
                <a:gridCol w="1242060"/>
                <a:gridCol w="2162175"/>
                <a:gridCol w="1819275"/>
              </a:tblGrid>
              <a:tr h="71056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ts val="845"/>
                        </a:lnSpc>
                        <a:spcBef>
                          <a:spcPts val="0"/>
                        </a:spcBef>
                      </a:pPr>
                      <a:r>
                        <a:rPr sz="700" kern="0" spc="80" dirty="0">
                          <a:solidFill>
                            <a:srgbClr val="70C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国家局就事故调查报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700" kern="0" spc="80" dirty="0">
                          <a:solidFill>
                            <a:srgbClr val="8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告向广西</a:t>
                      </a:r>
                      <a:r>
                        <a:rPr lang="zh-CN" sz="700" kern="0" spc="80" dirty="0">
                          <a:solidFill>
                            <a:srgbClr val="8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壮族自治区</a:t>
                      </a:r>
                      <a:endParaRPr lang="zh-CN" sz="700" kern="0" spc="80" dirty="0">
                        <a:solidFill>
                          <a:srgbClr val="80C040">
                            <a:alpha val="100000"/>
                          </a:srgbClr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  <a:spcBef>
                          <a:spcPts val="1050"/>
                        </a:spcBef>
                      </a:pPr>
                      <a:r>
                        <a:rPr sz="700" kern="0" spc="80" dirty="0">
                          <a:solidFill>
                            <a:srgbClr val="8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人民政府</a:t>
                      </a:r>
                      <a:r>
                        <a:rPr sz="700" kern="0" spc="70" dirty="0">
                          <a:solidFill>
                            <a:srgbClr val="80A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批复行文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02260" algn="l" rtl="0" eaLnBrk="0">
                        <a:lnSpc>
                          <a:spcPts val="850"/>
                        </a:lnSpc>
                      </a:pPr>
                      <a:r>
                        <a:rPr sz="700" kern="0" spc="90" dirty="0">
                          <a:solidFill>
                            <a:srgbClr val="7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事故调查组组长提请广西局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353060" algn="l" rtl="0" eaLnBrk="0">
                        <a:lnSpc>
                          <a:spcPts val="845"/>
                        </a:lnSpc>
                        <a:spcBef>
                          <a:spcPts val="350"/>
                        </a:spcBef>
                      </a:pPr>
                      <a:r>
                        <a:rPr sz="700" kern="0" spc="80" dirty="0">
                          <a:solidFill>
                            <a:srgbClr val="70B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(重大事故)、国家局(</a:t>
                      </a:r>
                      <a:r>
                        <a:rPr sz="700" kern="0" spc="70" dirty="0">
                          <a:solidFill>
                            <a:srgbClr val="70B03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特大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302260" algn="l" rtl="0" eaLnBrk="0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700" kern="0" spc="50" dirty="0">
                          <a:solidFill>
                            <a:srgbClr val="80C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事故)召开专题办公会议对事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302260" algn="l" rtl="0" eaLnBrk="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700" kern="0" spc="30" dirty="0">
                          <a:solidFill>
                            <a:srgbClr val="8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故调查报告进行审查，并提出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1000"/>
                        </a:lnSpc>
                      </a:pPr>
                      <a:endParaRPr sz="3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302260" algn="l" rtl="0" eaLnBrk="0">
                        <a:lnSpc>
                          <a:spcPct val="83000"/>
                        </a:lnSpc>
                        <a:spcBef>
                          <a:spcPts val="0"/>
                        </a:spcBef>
                      </a:pPr>
                      <a:r>
                        <a:rPr sz="700" kern="0" spc="30" dirty="0">
                          <a:solidFill>
                            <a:srgbClr val="80B05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审查意见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sz="9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86385" algn="l" rtl="0" eaLnBrk="0">
                        <a:lnSpc>
                          <a:spcPct val="89000"/>
                        </a:lnSpc>
                        <a:spcBef>
                          <a:spcPts val="5"/>
                        </a:spcBef>
                      </a:pPr>
                      <a:r>
                        <a:rPr sz="700" kern="0" spc="40" dirty="0">
                          <a:solidFill>
                            <a:srgbClr val="8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调查组组长牵头征求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86385" algn="l" rtl="0" eaLnBrk="0">
                        <a:lnSpc>
                          <a:spcPts val="1550"/>
                        </a:lnSpc>
                      </a:pPr>
                      <a:r>
                        <a:rPr sz="700" kern="0" spc="40" dirty="0">
                          <a:solidFill>
                            <a:srgbClr val="80C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事故所在地人民政府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13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86385" algn="l" rtl="0" eaLnBrk="0">
                        <a:lnSpc>
                          <a:spcPts val="845"/>
                        </a:lnSpc>
                        <a:spcBef>
                          <a:spcPts val="5"/>
                        </a:spcBef>
                      </a:pPr>
                      <a:r>
                        <a:rPr sz="700" kern="0" spc="40" dirty="0">
                          <a:solidFill>
                            <a:srgbClr val="80B04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和有关部门的意见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sz="8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7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300355" algn="l" rtl="0" eaLnBrk="0">
                        <a:lnSpc>
                          <a:spcPts val="845"/>
                        </a:lnSpc>
                      </a:pPr>
                      <a:r>
                        <a:rPr sz="700" kern="0" spc="15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对事故调查报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300355" algn="l" rtl="0" eaLnBrk="0">
                        <a:lnSpc>
                          <a:spcPct val="89000"/>
                        </a:lnSpc>
                        <a:spcBef>
                          <a:spcPts val="750"/>
                        </a:spcBef>
                      </a:pPr>
                      <a:r>
                        <a:rPr sz="700" kern="0" spc="15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告初稿进行修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300355" algn="l" rtl="0" eaLnBrk="0">
                        <a:lnSpc>
                          <a:spcPts val="1605"/>
                        </a:lnSpc>
                      </a:pPr>
                      <a:r>
                        <a:rPr sz="700" kern="0" spc="0" dirty="0">
                          <a:solidFill>
                            <a:srgbClr val="7020C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改</a:t>
                      </a:r>
                      <a:r>
                        <a:rPr sz="700" kern="0" spc="-50" dirty="0">
                          <a:solidFill>
                            <a:srgbClr val="7020C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sz="700" kern="0" spc="0" dirty="0">
                          <a:solidFill>
                            <a:srgbClr val="7020C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sz="700" kern="0" spc="0" dirty="0">
                          <a:solidFill>
                            <a:srgbClr val="6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整理完善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</a:pPr>
                      <a:endParaRPr sz="8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90195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kern="0" spc="3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调查组会议：对事故调查报告</a:t>
                      </a:r>
                      <a:r>
                        <a:rPr sz="700" kern="0" spc="20" dirty="0">
                          <a:solidFill>
                            <a:srgbClr val="7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初稿召开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290195" algn="l" rtl="0" eaLnBrk="0">
                        <a:lnSpc>
                          <a:spcPts val="850"/>
                        </a:lnSpc>
                        <a:spcBef>
                          <a:spcPts val="670"/>
                        </a:spcBef>
                      </a:pPr>
                      <a:r>
                        <a:rPr sz="700" kern="0" spc="30" dirty="0">
                          <a:solidFill>
                            <a:srgbClr val="6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进行讨论通过，事故</a:t>
                      </a:r>
                      <a:r>
                        <a:rPr sz="700" kern="0" spc="20" dirty="0">
                          <a:solidFill>
                            <a:srgbClr val="6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调查组成员签名，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0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l" rtl="0" eaLnBrk="0">
                        <a:lnSpc>
                          <a:spcPct val="6000"/>
                        </a:lnSpc>
                      </a:pPr>
                      <a:endParaRPr sz="1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90195" algn="l" rtl="0" eaLnBrk="0">
                        <a:lnSpc>
                          <a:spcPts val="845"/>
                        </a:lnSpc>
                      </a:pPr>
                      <a:r>
                        <a:rPr sz="700" kern="0" spc="40" dirty="0">
                          <a:solidFill>
                            <a:srgbClr val="6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向事故矿井提出防范措施建议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</a:pPr>
                      <a:endParaRPr sz="7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algn="r" rtl="0" eaLnBrk="0">
                        <a:lnSpc>
                          <a:spcPct val="100000"/>
                        </a:lnSpc>
                      </a:pPr>
                      <a:r>
                        <a:rPr sz="700" kern="0" spc="5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收集、整理和保管所</a:t>
                      </a:r>
                      <a:r>
                        <a:rPr sz="700" kern="0" spc="4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有取证材料；对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r" rtl="0" eaLnBrk="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700" kern="0" spc="50" dirty="0">
                          <a:solidFill>
                            <a:srgbClr val="602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调查取证资料进行综</a:t>
                      </a:r>
                      <a:r>
                        <a:rPr sz="700" kern="0" spc="50" dirty="0">
                          <a:solidFill>
                            <a:srgbClr val="8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合分</a:t>
                      </a:r>
                      <a:r>
                        <a:rPr sz="700" kern="0" spc="40" dirty="0">
                          <a:solidFill>
                            <a:srgbClr val="8030B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析研究，形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l" rtl="0" eaLnBrk="0">
                        <a:lnSpc>
                          <a:spcPct val="104000"/>
                        </a:lnSpc>
                      </a:pPr>
                      <a:endParaRPr sz="600" dirty="0">
                        <a:latin typeface="Arial" panose="020B0604020202020204"/>
                        <a:ea typeface="Arial" panose="020B0604020202020204"/>
                        <a:cs typeface="Arial" panose="020B0604020202020204"/>
                      </a:endParaRPr>
                    </a:p>
                    <a:p>
                      <a:pPr marL="299720" algn="l" rtl="0" eaLnBrk="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700" kern="0" spc="40" dirty="0">
                          <a:solidFill>
                            <a:srgbClr val="7030A0">
                              <a:alpha val="100000"/>
                            </a:srgbClr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成事故调查报告初稿</a:t>
                      </a:r>
                      <a:endParaRPr sz="700" dirty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4" name="textbox 14"/>
          <p:cNvSpPr/>
          <p:nvPr/>
        </p:nvSpPr>
        <p:spPr>
          <a:xfrm>
            <a:off x="3883843" y="253836"/>
            <a:ext cx="6188709" cy="96901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75000"/>
              </a:lnSpc>
            </a:pPr>
            <a:r>
              <a:rPr sz="2200" b="1" kern="0" spc="-10" dirty="0">
                <a:solidFill>
                  <a:srgbClr val="000000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煤矿重大、特大事故报告、救援、调查处理流程图</a:t>
            </a:r>
            <a:endParaRPr sz="2200" dirty="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 algn="l" rtl="0" eaLnBrk="0">
              <a:lnSpc>
                <a:spcPct val="11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068955" algn="l" rtl="0" eaLnBrk="0">
              <a:lnSpc>
                <a:spcPts val="845"/>
              </a:lnSpc>
              <a:spcBef>
                <a:spcPts val="220"/>
              </a:spcBef>
            </a:pPr>
            <a:r>
              <a:rPr sz="700" kern="0" spc="40" dirty="0">
                <a:solidFill>
                  <a:srgbClr val="F0302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重大事故</a:t>
            </a:r>
            <a:r>
              <a:rPr sz="700" kern="0" spc="40" dirty="0">
                <a:solidFill>
                  <a:srgbClr val="304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r>
              <a:rPr sz="700" kern="0" spc="40" dirty="0">
                <a:solidFill>
                  <a:srgbClr val="40C08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广西</a:t>
            </a:r>
            <a:r>
              <a:rPr sz="700" kern="0" spc="40" dirty="0">
                <a:solidFill>
                  <a:srgbClr val="40C08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局启动应急救援预案，聘请相关技术专家，</a:t>
            </a:r>
            <a:r>
              <a:rPr sz="700" kern="0" spc="0" dirty="0">
                <a:solidFill>
                  <a:srgbClr val="40C08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40" dirty="0">
                <a:solidFill>
                  <a:srgbClr val="40C08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广西</a:t>
            </a:r>
            <a:r>
              <a:rPr sz="700" kern="0" spc="40" dirty="0">
                <a:solidFill>
                  <a:srgbClr val="40C08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局主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rtl="0" eaLnBrk="0">
              <a:lnSpc>
                <a:spcPct val="104000"/>
              </a:lnSpc>
            </a:pPr>
            <a:endParaRPr sz="6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068955" algn="l" rtl="0" eaLnBrk="0">
              <a:lnSpc>
                <a:spcPts val="845"/>
              </a:lnSpc>
              <a:spcBef>
                <a:spcPts val="5"/>
              </a:spcBef>
            </a:pPr>
            <a:r>
              <a:rPr sz="700" kern="0" spc="50" dirty="0">
                <a:solidFill>
                  <a:srgbClr val="20C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要负责人带队赶赴煤矿事故现场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6" name="textbox 16"/>
          <p:cNvSpPr/>
          <p:nvPr/>
        </p:nvSpPr>
        <p:spPr>
          <a:xfrm>
            <a:off x="12433300" y="1350010"/>
            <a:ext cx="829310" cy="11360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845"/>
              </a:lnSpc>
            </a:pPr>
            <a:r>
              <a:rPr sz="700" kern="0" spc="0" dirty="0">
                <a:solidFill>
                  <a:srgbClr val="F0202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重大事故</a:t>
            </a:r>
            <a:r>
              <a:rPr sz="700" kern="0" spc="0" dirty="0">
                <a:solidFill>
                  <a:srgbClr val="60309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：救援结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algn="l" rtl="0" eaLnBrk="0">
              <a:lnSpc>
                <a:spcPct val="136000"/>
              </a:lnSpc>
              <a:spcBef>
                <a:spcPts val="10"/>
              </a:spcBef>
            </a:pPr>
            <a:r>
              <a:rPr sz="700" kern="0" spc="10" dirty="0">
                <a:solidFill>
                  <a:srgbClr val="7030A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束后，由广西局向</a:t>
            </a:r>
            <a:r>
              <a:rPr sz="700" kern="0" spc="30" dirty="0">
                <a:solidFill>
                  <a:srgbClr val="7030A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700" kern="0" spc="110" dirty="0">
                <a:solidFill>
                  <a:srgbClr val="7030A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广西壮族自治区</a:t>
            </a:r>
            <a:r>
              <a:rPr sz="700" kern="0" spc="110" dirty="0">
                <a:solidFill>
                  <a:srgbClr val="7030A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人民政府</a:t>
            </a:r>
            <a:r>
              <a:rPr sz="700" kern="0" spc="110" dirty="0">
                <a:solidFill>
                  <a:srgbClr val="7030A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起草</a:t>
            </a:r>
            <a:r>
              <a:rPr sz="700" kern="0" spc="100" dirty="0">
                <a:solidFill>
                  <a:srgbClr val="7030A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组建事故调查组</a:t>
            </a:r>
            <a:r>
              <a:rPr sz="700" kern="0" spc="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的请示；专家组提</a:t>
            </a:r>
            <a:r>
              <a:rPr sz="700" kern="0" spc="110" dirty="0">
                <a:solidFill>
                  <a:srgbClr val="7030A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交技术鉴定报告</a:t>
            </a:r>
            <a:r>
              <a:rPr sz="700" kern="0" spc="3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初稿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8" name="textbox 18"/>
          <p:cNvSpPr/>
          <p:nvPr/>
        </p:nvSpPr>
        <p:spPr>
          <a:xfrm>
            <a:off x="13531822" y="1419852"/>
            <a:ext cx="475615" cy="92138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ts val="750"/>
              </a:lnSpc>
            </a:pPr>
            <a:r>
              <a:rPr sz="600" kern="0" spc="20" dirty="0">
                <a:solidFill>
                  <a:srgbClr val="F0203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特大事故</a:t>
            </a:r>
            <a:r>
              <a:rPr sz="600" kern="0" spc="20" dirty="0">
                <a:solidFill>
                  <a:srgbClr val="00000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：</a:t>
            </a:r>
            <a:endParaRPr sz="6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algn="l" rtl="0" eaLnBrk="0">
              <a:lnSpc>
                <a:spcPts val="845"/>
              </a:lnSpc>
              <a:spcBef>
                <a:spcPts val="700"/>
              </a:spcBef>
            </a:pPr>
            <a:r>
              <a:rPr sz="700" kern="0" spc="-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按</a:t>
            </a:r>
            <a:r>
              <a:rPr sz="700" kern="0" spc="-6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国</a:t>
            </a:r>
            <a:r>
              <a:rPr sz="700" kern="0" spc="-12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务</a:t>
            </a:r>
            <a:r>
              <a:rPr sz="700" kern="0" spc="-8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-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院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algn="l" rtl="0" eaLnBrk="0">
              <a:lnSpc>
                <a:spcPts val="845"/>
              </a:lnSpc>
              <a:spcBef>
                <a:spcPts val="755"/>
              </a:spcBef>
            </a:pPr>
            <a:r>
              <a:rPr sz="700" kern="0" spc="10" dirty="0">
                <a:solidFill>
                  <a:srgbClr val="702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煤</a:t>
            </a:r>
            <a:r>
              <a:rPr sz="700" kern="0" spc="-120" dirty="0">
                <a:solidFill>
                  <a:srgbClr val="702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10" dirty="0">
                <a:solidFill>
                  <a:srgbClr val="702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矿</a:t>
            </a:r>
            <a:r>
              <a:rPr sz="700" kern="0" spc="-130" dirty="0">
                <a:solidFill>
                  <a:srgbClr val="702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10" dirty="0">
                <a:solidFill>
                  <a:srgbClr val="702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特</a:t>
            </a:r>
            <a:r>
              <a:rPr sz="700" kern="0" spc="-120" dirty="0">
                <a:solidFill>
                  <a:srgbClr val="702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10" dirty="0">
                <a:solidFill>
                  <a:srgbClr val="702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大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algn="l" rtl="0" eaLnBrk="0">
              <a:lnSpc>
                <a:spcPct val="89000"/>
              </a:lnSpc>
              <a:spcBef>
                <a:spcPts val="710"/>
              </a:spcBef>
            </a:pPr>
            <a:r>
              <a:rPr sz="700" kern="0" spc="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事</a:t>
            </a:r>
            <a:r>
              <a:rPr sz="700" kern="0" spc="-12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故</a:t>
            </a:r>
            <a:r>
              <a:rPr sz="700" kern="0" spc="-13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调</a:t>
            </a:r>
            <a:r>
              <a:rPr sz="700" kern="0" spc="-12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700" kern="0" spc="1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查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12700" algn="l" rtl="0" eaLnBrk="0">
              <a:lnSpc>
                <a:spcPts val="1700"/>
              </a:lnSpc>
            </a:pPr>
            <a:r>
              <a:rPr sz="700" kern="0" spc="40" dirty="0">
                <a:solidFill>
                  <a:srgbClr val="7030B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程序进行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0" name="textbox 20"/>
          <p:cNvSpPr/>
          <p:nvPr/>
        </p:nvSpPr>
        <p:spPr>
          <a:xfrm>
            <a:off x="10610829" y="879837"/>
            <a:ext cx="1242694" cy="31750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6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100000"/>
              </a:lnSpc>
            </a:pPr>
            <a:r>
              <a:rPr sz="700" kern="0" spc="100" dirty="0">
                <a:solidFill>
                  <a:srgbClr val="30B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指导地方政府和煤矿</a:t>
            </a:r>
            <a:r>
              <a:rPr sz="700" kern="0" spc="90" dirty="0">
                <a:solidFill>
                  <a:srgbClr val="30B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企业开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 rtl="0" eaLnBrk="0">
              <a:lnSpc>
                <a:spcPct val="101000"/>
              </a:lnSpc>
            </a:pPr>
            <a:endParaRPr sz="5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845"/>
              </a:lnSpc>
              <a:spcBef>
                <a:spcPts val="5"/>
              </a:spcBef>
            </a:pPr>
            <a:r>
              <a:rPr sz="700" kern="0" spc="40" dirty="0">
                <a:solidFill>
                  <a:srgbClr val="20B08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展事故救援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2" name="textbox 22"/>
          <p:cNvSpPr/>
          <p:nvPr/>
        </p:nvSpPr>
        <p:spPr>
          <a:xfrm>
            <a:off x="10610830" y="2543837"/>
            <a:ext cx="1252219" cy="1333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845"/>
              </a:lnSpc>
            </a:pPr>
            <a:r>
              <a:rPr sz="700" kern="0" spc="40" dirty="0">
                <a:solidFill>
                  <a:srgbClr val="20B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的图纸、资料和实物；初步勘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4" name="textbox 24"/>
          <p:cNvSpPr/>
          <p:nvPr/>
        </p:nvSpPr>
        <p:spPr>
          <a:xfrm>
            <a:off x="10610831" y="2346985"/>
            <a:ext cx="1243330" cy="1333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845"/>
              </a:lnSpc>
            </a:pPr>
            <a:r>
              <a:rPr sz="700" kern="0" spc="100" dirty="0">
                <a:solidFill>
                  <a:srgbClr val="30B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及时收集并封存与事</a:t>
            </a:r>
            <a:r>
              <a:rPr sz="700" kern="0" spc="90" dirty="0">
                <a:solidFill>
                  <a:srgbClr val="30B070">
                    <a:alpha val="100000"/>
                  </a:srgbClr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故有关</a:t>
            </a:r>
            <a:endParaRPr sz="7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1267</Words>
  <Application>WPS 演示</Application>
  <PresentationFormat/>
  <Paragraphs>225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Arial</vt:lpstr>
      <vt:lpstr>隶书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屈耀琨</cp:lastModifiedBy>
  <cp:revision>1</cp:revision>
  <dcterms:created xsi:type="dcterms:W3CDTF">2025-06-18T09:11:32Z</dcterms:created>
  <dcterms:modified xsi:type="dcterms:W3CDTF">2025-06-18T09:11:32Z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wqlLaW5nc29mdCBQREYgdG8gV1BTIDExMEI</vt:lpwstr>
  </property>
  <property fmtid="{D5CDD505-2E9C-101B-9397-08002B2CF9AE}" pid="3" name="Created">
    <vt:filetime>2025-06-18T17:01:20Z</vt:filetime>
  </property>
  <property fmtid="{D5CDD505-2E9C-101B-9397-08002B2CF9AE}" pid="4" name="UsrData">
    <vt:lpwstr>6852805d027b9d001fe7419fwl</vt:lpwstr>
  </property>
  <property fmtid="{D5CDD505-2E9C-101B-9397-08002B2CF9AE}" pid="5" name="ICV">
    <vt:lpwstr>5FA61834A1294C53A3D2110516EAC6BA_12</vt:lpwstr>
  </property>
  <property fmtid="{D5CDD505-2E9C-101B-9397-08002B2CF9AE}" pid="6" name="KSOProductBuildVer">
    <vt:lpwstr>2052-12.1.0.20305</vt:lpwstr>
  </property>
</Properties>
</file>